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9" r:id="rId3"/>
    <p:sldId id="262" r:id="rId4"/>
    <p:sldId id="261" r:id="rId5"/>
    <p:sldId id="266" r:id="rId6"/>
    <p:sldId id="288" r:id="rId7"/>
    <p:sldId id="289" r:id="rId8"/>
    <p:sldId id="290" r:id="rId9"/>
    <p:sldId id="296" r:id="rId10"/>
    <p:sldId id="291" r:id="rId11"/>
    <p:sldId id="292" r:id="rId12"/>
    <p:sldId id="293" r:id="rId13"/>
    <p:sldId id="294" r:id="rId14"/>
    <p:sldId id="285" r:id="rId15"/>
    <p:sldId id="295" r:id="rId16"/>
    <p:sldId id="280" r:id="rId17"/>
  </p:sldIdLst>
  <p:sldSz cx="9144000" cy="5143500" type="screen16x9"/>
  <p:notesSz cx="6858000" cy="9144000"/>
  <p:embeddedFontLst>
    <p:embeddedFont>
      <p:font typeface="Montserrat" panose="020B0604020202020204" charset="0"/>
      <p:regular r:id="rId19"/>
      <p:bold r:id="rId20"/>
    </p:embeddedFont>
    <p:embeddedFont>
      <p:font typeface="Karla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B88A0A4-923C-4DF3-A340-EA9366B896FF}">
  <a:tblStyle styleId="{8B88A0A4-923C-4DF3-A340-EA9366B896FF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12" autoAdjust="0"/>
    <p:restoredTop sz="94660"/>
  </p:normalViewPr>
  <p:slideViewPr>
    <p:cSldViewPr snapToGrid="0">
      <p:cViewPr varScale="1">
        <p:scale>
          <a:sx n="95" d="100"/>
          <a:sy n="95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806615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3270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46018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02716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33170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7874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57484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Shape 3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93779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99105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85727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47430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4889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69386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17693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53344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6084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Shape 10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48300" y="3404550"/>
            <a:ext cx="3530700" cy="11819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Shape 14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0" t="0" r="0" b="0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Shape 15"/>
          <p:cNvSpPr txBox="1">
            <a:spLocks noGrp="1"/>
          </p:cNvSpPr>
          <p:nvPr>
            <p:ph type="ctrTitle"/>
          </p:nvPr>
        </p:nvSpPr>
        <p:spPr>
          <a:xfrm>
            <a:off x="648300" y="1583350"/>
            <a:ext cx="3522300" cy="298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ubTitle" idx="1"/>
          </p:nvPr>
        </p:nvSpPr>
        <p:spPr>
          <a:xfrm>
            <a:off x="6724950" y="3494300"/>
            <a:ext cx="1906199" cy="1031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big imag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>
            <a:off x="209250" y="-9675"/>
            <a:ext cx="3076750" cy="5167075"/>
          </a:xfrm>
          <a:custGeom>
            <a:avLst/>
            <a:gdLst/>
            <a:ahLst/>
            <a:cxnLst/>
            <a:rect l="0" t="0" r="0" b="0"/>
            <a:pathLst>
              <a:path w="123070" h="206683" extrusionOk="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4" name="Shape 24"/>
          <p:cNvSpPr/>
          <p:nvPr/>
        </p:nvSpPr>
        <p:spPr>
          <a:xfrm>
            <a:off x="-19350" y="-9675"/>
            <a:ext cx="3076750" cy="5167075"/>
          </a:xfrm>
          <a:custGeom>
            <a:avLst/>
            <a:gdLst/>
            <a:ahLst/>
            <a:cxnLst/>
            <a:rect l="0" t="0" r="0" b="0"/>
            <a:pathLst>
              <a:path w="123070" h="206683" extrusionOk="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609704" y="4116875"/>
            <a:ext cx="1609799" cy="48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22860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3" name="Shape 33"/>
          <p:cNvSpPr/>
          <p:nvPr/>
        </p:nvSpPr>
        <p:spPr>
          <a:xfrm>
            <a:off x="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838350" y="1807900"/>
            <a:ext cx="5324100" cy="48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5324100" cy="2255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22860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9" name="Shape 59"/>
          <p:cNvSpPr/>
          <p:nvPr/>
        </p:nvSpPr>
        <p:spPr>
          <a:xfrm>
            <a:off x="0" y="-10437"/>
            <a:ext cx="8229314" cy="5164386"/>
          </a:xfrm>
          <a:custGeom>
            <a:avLst/>
            <a:gdLst/>
            <a:ahLst/>
            <a:cxnLst/>
            <a:rect l="0" t="0" r="0" b="0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BC34A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1884100"/>
            <a:ext cx="5185199" cy="474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2495550"/>
            <a:ext cx="5185199" cy="2255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999999"/>
              </a:buClr>
              <a:buSzPct val="100000"/>
              <a:buFont typeface="Karla"/>
              <a:buChar char="▸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>
              <a:spcBef>
                <a:spcPts val="480"/>
              </a:spcBef>
              <a:buClr>
                <a:srgbClr val="999999"/>
              </a:buClr>
              <a:buSzPct val="100000"/>
              <a:buFont typeface="Karla"/>
              <a:buChar char="▹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>
              <a:spcBef>
                <a:spcPts val="480"/>
              </a:spcBef>
              <a:buClr>
                <a:srgbClr val="999999"/>
              </a:buClr>
              <a:buSzPct val="100000"/>
              <a:buFont typeface="Karla"/>
              <a:buChar char="▹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8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10000" t="-13000" r="-12000" b="-13000"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65"/>
          <p:cNvSpPr txBox="1">
            <a:spLocks/>
          </p:cNvSpPr>
          <p:nvPr/>
        </p:nvSpPr>
        <p:spPr>
          <a:xfrm>
            <a:off x="111464" y="3141213"/>
            <a:ext cx="3530700" cy="118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Montserrat"/>
              <a:buNone/>
              <a:defRPr sz="1200" b="1" i="0" u="none" strike="noStrike" cap="non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3000" dirty="0" smtClean="0">
                <a:solidFill>
                  <a:schemeClr val="accent4">
                    <a:lumMod val="75000"/>
                  </a:schemeClr>
                </a:solidFill>
              </a:rPr>
              <a:t>Team 404</a:t>
            </a:r>
            <a:endParaRPr lang="en" sz="30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9" name="Shape 88"/>
          <p:cNvSpPr txBox="1">
            <a:spLocks/>
          </p:cNvSpPr>
          <p:nvPr/>
        </p:nvSpPr>
        <p:spPr>
          <a:xfrm>
            <a:off x="111464" y="4176730"/>
            <a:ext cx="4531499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Char char="▸"/>
              <a:defRPr sz="1600" b="0" i="0" u="none" strike="noStrike" cap="none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Char char="▹"/>
              <a:defRPr sz="1600" b="0" i="0" u="none" strike="noStrike" cap="none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Char char="▹"/>
              <a:defRPr sz="1600" b="0" i="0" u="none" strike="noStrike" cap="none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None/>
              <a:defRPr sz="1600" b="0" i="0" u="none" strike="noStrike" cap="none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None/>
              <a:defRPr sz="1600" b="0" i="0" u="none" strike="noStrike" cap="none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None/>
              <a:defRPr sz="1600" b="0" i="0" u="none" strike="noStrike" cap="none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None/>
              <a:defRPr sz="1600" b="0" i="0" u="none" strike="noStrike" cap="none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None/>
              <a:defRPr sz="1600" b="0" i="0" u="none" strike="noStrike" cap="none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None/>
              <a:defRPr sz="1600" b="0" i="0" u="none" strike="noStrike" cap="none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algn="just">
              <a:spcBef>
                <a:spcPts val="0"/>
              </a:spcBef>
              <a:buFont typeface="Karla"/>
              <a:buNone/>
            </a:pPr>
            <a:r>
              <a:rPr lang="en" sz="1800" dirty="0" smtClean="0"/>
              <a:t>Anush S Kumar</a:t>
            </a:r>
            <a:endParaRPr lang="en" sz="1800" dirty="0"/>
          </a:p>
        </p:txBody>
      </p:sp>
      <p:sp>
        <p:nvSpPr>
          <p:cNvPr id="20" name="Shape 88"/>
          <p:cNvSpPr txBox="1">
            <a:spLocks/>
          </p:cNvSpPr>
          <p:nvPr/>
        </p:nvSpPr>
        <p:spPr>
          <a:xfrm>
            <a:off x="111463" y="4469807"/>
            <a:ext cx="4531499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Char char="▸"/>
              <a:defRPr sz="1600" b="0" i="0" u="none" strike="noStrike" cap="none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Char char="▹"/>
              <a:defRPr sz="1600" b="0" i="0" u="none" strike="noStrike" cap="none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Char char="▹"/>
              <a:defRPr sz="1600" b="0" i="0" u="none" strike="noStrike" cap="none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None/>
              <a:defRPr sz="1600" b="0" i="0" u="none" strike="noStrike" cap="none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None/>
              <a:defRPr sz="1600" b="0" i="0" u="none" strike="noStrike" cap="none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None/>
              <a:defRPr sz="1600" b="0" i="0" u="none" strike="noStrike" cap="none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None/>
              <a:defRPr sz="1600" b="0" i="0" u="none" strike="noStrike" cap="none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None/>
              <a:defRPr sz="1600" b="0" i="0" u="none" strike="noStrike" cap="none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999999"/>
              </a:buClr>
              <a:buSzPct val="100000"/>
              <a:buFont typeface="Karla"/>
              <a:buNone/>
              <a:defRPr sz="1600" b="0" i="0" u="none" strike="noStrike" cap="none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algn="just">
              <a:spcBef>
                <a:spcPts val="0"/>
              </a:spcBef>
              <a:buFont typeface="Karla"/>
              <a:buNone/>
            </a:pPr>
            <a:r>
              <a:rPr lang="en" sz="1800" dirty="0" smtClean="0"/>
              <a:t>Sushrith Arkal</a:t>
            </a:r>
            <a:endParaRPr lang="en"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381100" y="2798525"/>
            <a:ext cx="1870499" cy="1880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What </a:t>
            </a:r>
            <a:r>
              <a:rPr lang="en" dirty="0" smtClean="0">
                <a:solidFill>
                  <a:srgbClr val="607D8B"/>
                </a:solidFill>
              </a:rPr>
              <a:t>BIG</a:t>
            </a:r>
            <a:r>
              <a:rPr lang="en" dirty="0" smtClean="0"/>
              <a:t> IMPACT?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 b="0" dirty="0" smtClean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Why ?</a:t>
            </a:r>
            <a:endParaRPr lang="en" sz="3000" b="0" dirty="0">
              <a:solidFill>
                <a:srgbClr val="CCCCCC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  <p:extLst>
      <p:ext uri="{BB962C8B-B14F-4D97-AF65-F5344CB8AC3E}">
        <p14:creationId xmlns:p14="http://schemas.microsoft.com/office/powerpoint/2010/main" val="3245284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ctrTitle"/>
          </p:nvPr>
        </p:nvSpPr>
        <p:spPr>
          <a:xfrm>
            <a:off x="254896" y="1870429"/>
            <a:ext cx="4497858" cy="298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3</a:t>
            </a:r>
            <a:r>
              <a:rPr lang="en" sz="72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.</a:t>
            </a:r>
            <a:endParaRPr lang="en" sz="7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lvl="0"/>
            <a:r>
              <a:rPr lang="en-IN" dirty="0" smtClean="0"/>
              <a:t>User Feedback</a:t>
            </a:r>
            <a:endParaRPr lang="en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1456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513" y="350889"/>
            <a:ext cx="5324100" cy="485699"/>
          </a:xfrm>
        </p:spPr>
        <p:txBody>
          <a:bodyPr/>
          <a:lstStyle/>
          <a:p>
            <a:r>
              <a:rPr lang="en-US" dirty="0" smtClean="0"/>
              <a:t>The Setup</a:t>
            </a:r>
            <a:endParaRPr lang="en-IN" dirty="0"/>
          </a:p>
        </p:txBody>
      </p:sp>
      <p:sp>
        <p:nvSpPr>
          <p:cNvPr id="3" name="Rectangle 2"/>
          <p:cNvSpPr/>
          <p:nvPr/>
        </p:nvSpPr>
        <p:spPr>
          <a:xfrm>
            <a:off x="1540972" y="1326382"/>
            <a:ext cx="3155182" cy="315518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Shape 110"/>
          <p:cNvSpPr txBox="1">
            <a:spLocks/>
          </p:cNvSpPr>
          <p:nvPr/>
        </p:nvSpPr>
        <p:spPr>
          <a:xfrm>
            <a:off x="2827924" y="4481563"/>
            <a:ext cx="869870" cy="48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Montserrat"/>
              <a:buNone/>
              <a:defRPr sz="1200" b="1" i="0" u="none" strike="noStrike" cap="non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dirty="0" smtClean="0"/>
              <a:t>Lift car</a:t>
            </a:r>
            <a:endParaRPr lang="en" dirty="0"/>
          </a:p>
        </p:txBody>
      </p:sp>
      <p:sp>
        <p:nvSpPr>
          <p:cNvPr id="15" name="Shape 110"/>
          <p:cNvSpPr txBox="1">
            <a:spLocks/>
          </p:cNvSpPr>
          <p:nvPr/>
        </p:nvSpPr>
        <p:spPr>
          <a:xfrm>
            <a:off x="1622162" y="1384580"/>
            <a:ext cx="799492" cy="48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Montserrat"/>
              <a:buNone/>
              <a:defRPr sz="1200" b="1" i="0" u="none" strike="noStrike" cap="non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dirty="0" smtClean="0"/>
              <a:t>Display</a:t>
            </a:r>
            <a:endParaRPr lang="en" dirty="0"/>
          </a:p>
        </p:txBody>
      </p:sp>
      <p:sp>
        <p:nvSpPr>
          <p:cNvPr id="5" name="Rectangle 4"/>
          <p:cNvSpPr/>
          <p:nvPr/>
        </p:nvSpPr>
        <p:spPr>
          <a:xfrm>
            <a:off x="1286189" y="1326382"/>
            <a:ext cx="254783" cy="1577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/>
          <p:cNvSpPr/>
          <p:nvPr/>
        </p:nvSpPr>
        <p:spPr>
          <a:xfrm>
            <a:off x="1286189" y="2903972"/>
            <a:ext cx="254783" cy="1577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1788604" y="1326382"/>
            <a:ext cx="391886" cy="13062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56195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11000" r="-8000"/>
          </a:stretch>
        </a:blip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381100" y="2798525"/>
            <a:ext cx="1870499" cy="1880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What </a:t>
            </a:r>
            <a:r>
              <a:rPr lang="en" dirty="0" smtClean="0">
                <a:solidFill>
                  <a:srgbClr val="607D8B"/>
                </a:solidFill>
              </a:rPr>
              <a:t>BIG</a:t>
            </a:r>
            <a:r>
              <a:rPr lang="en" dirty="0" smtClean="0"/>
              <a:t> IMPACT?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 b="0" dirty="0" smtClean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Why ?</a:t>
            </a:r>
            <a:endParaRPr lang="en" sz="3000" b="0" dirty="0">
              <a:solidFill>
                <a:srgbClr val="CCCCCC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  <p:extLst>
      <p:ext uri="{BB962C8B-B14F-4D97-AF65-F5344CB8AC3E}">
        <p14:creationId xmlns:p14="http://schemas.microsoft.com/office/powerpoint/2010/main" val="1705421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370260" y="4232488"/>
            <a:ext cx="1609799" cy="4856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000" dirty="0" smtClean="0"/>
              <a:t>C</a:t>
            </a:r>
            <a:r>
              <a:rPr lang="en" sz="4000" dirty="0" smtClean="0">
                <a:solidFill>
                  <a:srgbClr val="F44336"/>
                </a:solidFill>
              </a:rPr>
              <a:t>TC</a:t>
            </a:r>
            <a:endParaRPr lang="en" sz="4000" dirty="0">
              <a:solidFill>
                <a:srgbClr val="F44336"/>
              </a:solidFill>
            </a:endParaRPr>
          </a:p>
        </p:txBody>
      </p:sp>
      <p:grpSp>
        <p:nvGrpSpPr>
          <p:cNvPr id="13" name="Shape 633"/>
          <p:cNvGrpSpPr/>
          <p:nvPr/>
        </p:nvGrpSpPr>
        <p:grpSpPr>
          <a:xfrm>
            <a:off x="525622" y="3383986"/>
            <a:ext cx="565456" cy="463817"/>
            <a:chOff x="4604550" y="3714775"/>
            <a:chExt cx="439625" cy="319075"/>
          </a:xfrm>
        </p:grpSpPr>
        <p:sp>
          <p:nvSpPr>
            <p:cNvPr id="14" name="Shape 634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0" t="0" r="0" b="0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25400" cap="rnd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635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0" t="0" r="0" b="0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25400" cap="rnd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475306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513" y="350889"/>
            <a:ext cx="5324100" cy="485699"/>
          </a:xfrm>
        </p:spPr>
        <p:txBody>
          <a:bodyPr/>
          <a:lstStyle/>
          <a:p>
            <a:r>
              <a:rPr lang="en-US" dirty="0" smtClean="0"/>
              <a:t>The Setup</a:t>
            </a:r>
            <a:endParaRPr lang="en-IN" dirty="0"/>
          </a:p>
        </p:txBody>
      </p:sp>
      <p:sp>
        <p:nvSpPr>
          <p:cNvPr id="3" name="Rectangle 2"/>
          <p:cNvSpPr/>
          <p:nvPr/>
        </p:nvSpPr>
        <p:spPr>
          <a:xfrm>
            <a:off x="1540972" y="1326382"/>
            <a:ext cx="3155182" cy="315518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Shape 110"/>
          <p:cNvSpPr txBox="1">
            <a:spLocks/>
          </p:cNvSpPr>
          <p:nvPr/>
        </p:nvSpPr>
        <p:spPr>
          <a:xfrm>
            <a:off x="2827924" y="4481563"/>
            <a:ext cx="869870" cy="48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Montserrat"/>
              <a:buNone/>
              <a:defRPr sz="1200" b="1" i="0" u="none" strike="noStrike" cap="non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dirty="0" smtClean="0"/>
              <a:t>Lift car</a:t>
            </a:r>
            <a:endParaRPr lang="en" dirty="0"/>
          </a:p>
        </p:txBody>
      </p:sp>
      <p:sp>
        <p:nvSpPr>
          <p:cNvPr id="15" name="Shape 110"/>
          <p:cNvSpPr txBox="1">
            <a:spLocks/>
          </p:cNvSpPr>
          <p:nvPr/>
        </p:nvSpPr>
        <p:spPr>
          <a:xfrm>
            <a:off x="1622162" y="1384580"/>
            <a:ext cx="799492" cy="48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Montserrat"/>
              <a:buNone/>
              <a:defRPr sz="1200" b="1" i="0" u="none" strike="noStrike" cap="non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dirty="0" smtClean="0"/>
              <a:t>Display</a:t>
            </a:r>
            <a:endParaRPr lang="en" dirty="0"/>
          </a:p>
        </p:txBody>
      </p:sp>
      <p:sp>
        <p:nvSpPr>
          <p:cNvPr id="5" name="Rectangle 4"/>
          <p:cNvSpPr/>
          <p:nvPr/>
        </p:nvSpPr>
        <p:spPr>
          <a:xfrm>
            <a:off x="1286189" y="1326382"/>
            <a:ext cx="254783" cy="1577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/>
          <p:cNvSpPr/>
          <p:nvPr/>
        </p:nvSpPr>
        <p:spPr>
          <a:xfrm>
            <a:off x="1286189" y="2903972"/>
            <a:ext cx="254783" cy="1577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1788604" y="1326382"/>
            <a:ext cx="391886" cy="13062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4-Point Star 8"/>
          <p:cNvSpPr/>
          <p:nvPr/>
        </p:nvSpPr>
        <p:spPr>
          <a:xfrm>
            <a:off x="2701556" y="2486966"/>
            <a:ext cx="834013" cy="834013"/>
          </a:xfrm>
          <a:prstGeom prst="star4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Shape 110"/>
          <p:cNvSpPr txBox="1">
            <a:spLocks/>
          </p:cNvSpPr>
          <p:nvPr/>
        </p:nvSpPr>
        <p:spPr>
          <a:xfrm>
            <a:off x="2894847" y="2048110"/>
            <a:ext cx="609448" cy="48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Montserrat"/>
              <a:buNone/>
              <a:defRPr sz="1200" b="1" i="0" u="none" strike="noStrike" cap="non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dirty="0" smtClean="0"/>
              <a:t>Mic</a:t>
            </a:r>
            <a:endParaRPr lang="en" dirty="0"/>
          </a:p>
        </p:txBody>
      </p:sp>
      <p:sp>
        <p:nvSpPr>
          <p:cNvPr id="11" name="Shape 110"/>
          <p:cNvSpPr txBox="1">
            <a:spLocks/>
          </p:cNvSpPr>
          <p:nvPr/>
        </p:nvSpPr>
        <p:spPr>
          <a:xfrm>
            <a:off x="3511251" y="3394350"/>
            <a:ext cx="2601041" cy="48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Montserrat"/>
              <a:buNone/>
              <a:defRPr sz="1200" b="1" i="0" u="none" strike="noStrike" cap="non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dirty="0" smtClean="0"/>
              <a:t>CCTV</a:t>
            </a:r>
            <a:endParaRPr lang="en" dirty="0"/>
          </a:p>
        </p:txBody>
      </p:sp>
      <p:sp>
        <p:nvSpPr>
          <p:cNvPr id="12" name="Trapezoid 5"/>
          <p:cNvSpPr/>
          <p:nvPr/>
        </p:nvSpPr>
        <p:spPr>
          <a:xfrm>
            <a:off x="3647748" y="2290960"/>
            <a:ext cx="1043152" cy="1187669"/>
          </a:xfrm>
          <a:custGeom>
            <a:avLst/>
            <a:gdLst>
              <a:gd name="connsiteX0" fmla="*/ 0 w 998483"/>
              <a:gd name="connsiteY0" fmla="*/ 1127724 h 1127724"/>
              <a:gd name="connsiteX1" fmla="*/ 249621 w 998483"/>
              <a:gd name="connsiteY1" fmla="*/ 0 h 1127724"/>
              <a:gd name="connsiteX2" fmla="*/ 748862 w 998483"/>
              <a:gd name="connsiteY2" fmla="*/ 0 h 1127724"/>
              <a:gd name="connsiteX3" fmla="*/ 998483 w 998483"/>
              <a:gd name="connsiteY3" fmla="*/ 1127724 h 1127724"/>
              <a:gd name="connsiteX4" fmla="*/ 0 w 998483"/>
              <a:gd name="connsiteY4" fmla="*/ 1127724 h 1127724"/>
              <a:gd name="connsiteX0" fmla="*/ 0 w 1156138"/>
              <a:gd name="connsiteY0" fmla="*/ 244855 h 1127724"/>
              <a:gd name="connsiteX1" fmla="*/ 407276 w 1156138"/>
              <a:gd name="connsiteY1" fmla="*/ 0 h 1127724"/>
              <a:gd name="connsiteX2" fmla="*/ 906517 w 1156138"/>
              <a:gd name="connsiteY2" fmla="*/ 0 h 1127724"/>
              <a:gd name="connsiteX3" fmla="*/ 1156138 w 1156138"/>
              <a:gd name="connsiteY3" fmla="*/ 1127724 h 1127724"/>
              <a:gd name="connsiteX4" fmla="*/ 0 w 1156138"/>
              <a:gd name="connsiteY4" fmla="*/ 244855 h 1127724"/>
              <a:gd name="connsiteX0" fmla="*/ 0 w 906517"/>
              <a:gd name="connsiteY0" fmla="*/ 244855 h 1432524"/>
              <a:gd name="connsiteX1" fmla="*/ 407276 w 906517"/>
              <a:gd name="connsiteY1" fmla="*/ 0 h 1432524"/>
              <a:gd name="connsiteX2" fmla="*/ 906517 w 906517"/>
              <a:gd name="connsiteY2" fmla="*/ 0 h 1432524"/>
              <a:gd name="connsiteX3" fmla="*/ 94594 w 906517"/>
              <a:gd name="connsiteY3" fmla="*/ 1432524 h 1432524"/>
              <a:gd name="connsiteX4" fmla="*/ 0 w 906517"/>
              <a:gd name="connsiteY4" fmla="*/ 244855 h 1432524"/>
              <a:gd name="connsiteX0" fmla="*/ 0 w 1064172"/>
              <a:gd name="connsiteY0" fmla="*/ 244855 h 1566041"/>
              <a:gd name="connsiteX1" fmla="*/ 407276 w 1064172"/>
              <a:gd name="connsiteY1" fmla="*/ 0 h 1566041"/>
              <a:gd name="connsiteX2" fmla="*/ 1064172 w 1064172"/>
              <a:gd name="connsiteY2" fmla="*/ 1566041 h 1566041"/>
              <a:gd name="connsiteX3" fmla="*/ 94594 w 1064172"/>
              <a:gd name="connsiteY3" fmla="*/ 1432524 h 1566041"/>
              <a:gd name="connsiteX4" fmla="*/ 0 w 1064172"/>
              <a:gd name="connsiteY4" fmla="*/ 244855 h 1566041"/>
              <a:gd name="connsiteX0" fmla="*/ 0 w 1064172"/>
              <a:gd name="connsiteY0" fmla="*/ 0 h 1321186"/>
              <a:gd name="connsiteX1" fmla="*/ 1037897 w 1064172"/>
              <a:gd name="connsiteY1" fmla="*/ 291173 h 1321186"/>
              <a:gd name="connsiteX2" fmla="*/ 1064172 w 1064172"/>
              <a:gd name="connsiteY2" fmla="*/ 1321186 h 1321186"/>
              <a:gd name="connsiteX3" fmla="*/ 94594 w 1064172"/>
              <a:gd name="connsiteY3" fmla="*/ 1187669 h 1321186"/>
              <a:gd name="connsiteX4" fmla="*/ 0 w 1064172"/>
              <a:gd name="connsiteY4" fmla="*/ 0 h 1321186"/>
              <a:gd name="connsiteX0" fmla="*/ 0 w 1037897"/>
              <a:gd name="connsiteY0" fmla="*/ 0 h 1187669"/>
              <a:gd name="connsiteX1" fmla="*/ 1037897 w 1037897"/>
              <a:gd name="connsiteY1" fmla="*/ 291173 h 1187669"/>
              <a:gd name="connsiteX2" fmla="*/ 1011621 w 1037897"/>
              <a:gd name="connsiteY2" fmla="*/ 753627 h 1187669"/>
              <a:gd name="connsiteX3" fmla="*/ 94594 w 1037897"/>
              <a:gd name="connsiteY3" fmla="*/ 1187669 h 1187669"/>
              <a:gd name="connsiteX4" fmla="*/ 0 w 1037897"/>
              <a:gd name="connsiteY4" fmla="*/ 0 h 1187669"/>
              <a:gd name="connsiteX0" fmla="*/ 0 w 1043152"/>
              <a:gd name="connsiteY0" fmla="*/ 0 h 1187669"/>
              <a:gd name="connsiteX1" fmla="*/ 1037897 w 1043152"/>
              <a:gd name="connsiteY1" fmla="*/ 291173 h 1187669"/>
              <a:gd name="connsiteX2" fmla="*/ 1043152 w 1043152"/>
              <a:gd name="connsiteY2" fmla="*/ 795669 h 1187669"/>
              <a:gd name="connsiteX3" fmla="*/ 94594 w 1043152"/>
              <a:gd name="connsiteY3" fmla="*/ 1187669 h 1187669"/>
              <a:gd name="connsiteX4" fmla="*/ 0 w 1043152"/>
              <a:gd name="connsiteY4" fmla="*/ 0 h 1187669"/>
              <a:gd name="connsiteX0" fmla="*/ 0 w 1043152"/>
              <a:gd name="connsiteY0" fmla="*/ 0 h 1187669"/>
              <a:gd name="connsiteX1" fmla="*/ 1037897 w 1043152"/>
              <a:gd name="connsiteY1" fmla="*/ 291173 h 1187669"/>
              <a:gd name="connsiteX2" fmla="*/ 1043152 w 1043152"/>
              <a:gd name="connsiteY2" fmla="*/ 795669 h 1187669"/>
              <a:gd name="connsiteX3" fmla="*/ 21022 w 1043152"/>
              <a:gd name="connsiteY3" fmla="*/ 1187669 h 1187669"/>
              <a:gd name="connsiteX4" fmla="*/ 0 w 1043152"/>
              <a:gd name="connsiteY4" fmla="*/ 0 h 1187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3152" h="1187669">
                <a:moveTo>
                  <a:pt x="0" y="0"/>
                </a:moveTo>
                <a:lnTo>
                  <a:pt x="1037897" y="291173"/>
                </a:lnTo>
                <a:cubicBezTo>
                  <a:pt x="1039649" y="459338"/>
                  <a:pt x="1041400" y="627504"/>
                  <a:pt x="1043152" y="795669"/>
                </a:cubicBezTo>
                <a:lnTo>
                  <a:pt x="21022" y="118766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/>
          <p:cNvSpPr/>
          <p:nvPr/>
        </p:nvSpPr>
        <p:spPr>
          <a:xfrm>
            <a:off x="5611071" y="2533809"/>
            <a:ext cx="1671145" cy="613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Microprocessor</a:t>
            </a:r>
            <a:endParaRPr lang="en-IN" dirty="0"/>
          </a:p>
        </p:txBody>
      </p:sp>
      <p:sp>
        <p:nvSpPr>
          <p:cNvPr id="7" name="Left-Right Arrow 6"/>
          <p:cNvSpPr/>
          <p:nvPr/>
        </p:nvSpPr>
        <p:spPr>
          <a:xfrm>
            <a:off x="4826640" y="2792835"/>
            <a:ext cx="670271" cy="111137"/>
          </a:xfrm>
          <a:prstGeom prst="left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4602147" y="2592473"/>
            <a:ext cx="100483" cy="51246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3288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 txBox="1">
            <a:spLocks noGrp="1"/>
          </p:cNvSpPr>
          <p:nvPr>
            <p:ph type="ctrTitle" idx="4294967295"/>
          </p:nvPr>
        </p:nvSpPr>
        <p:spPr>
          <a:xfrm>
            <a:off x="685800" y="1964350"/>
            <a:ext cx="4531499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5722"/>
                </a:solidFill>
              </a:rPr>
              <a:t>THANKS!</a:t>
            </a:r>
          </a:p>
        </p:txBody>
      </p:sp>
      <p:sp>
        <p:nvSpPr>
          <p:cNvPr id="392" name="Shape 392"/>
          <p:cNvSpPr txBox="1">
            <a:spLocks noGrp="1"/>
          </p:cNvSpPr>
          <p:nvPr>
            <p:ph type="subTitle" idx="4294967295"/>
          </p:nvPr>
        </p:nvSpPr>
        <p:spPr>
          <a:xfrm>
            <a:off x="685800" y="3163925"/>
            <a:ext cx="4531499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dirty="0"/>
              <a:t>Any questions?</a:t>
            </a:r>
          </a:p>
        </p:txBody>
      </p:sp>
      <p:grpSp>
        <p:nvGrpSpPr>
          <p:cNvPr id="394" name="Shape 394"/>
          <p:cNvGrpSpPr/>
          <p:nvPr/>
        </p:nvGrpSpPr>
        <p:grpSpPr>
          <a:xfrm>
            <a:off x="792662" y="2113065"/>
            <a:ext cx="432176" cy="432176"/>
            <a:chOff x="1278900" y="2333250"/>
            <a:chExt cx="381175" cy="381175"/>
          </a:xfrm>
        </p:grpSpPr>
        <p:sp>
          <p:nvSpPr>
            <p:cNvPr id="395" name="Shape 395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0" t="0" r="0" b="0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107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ctrTitle"/>
          </p:nvPr>
        </p:nvSpPr>
        <p:spPr>
          <a:xfrm>
            <a:off x="254896" y="1870429"/>
            <a:ext cx="4497858" cy="298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 dirty="0">
                <a:solidFill>
                  <a:srgbClr val="FFC107"/>
                </a:solidFill>
              </a:rPr>
              <a:t>1.</a:t>
            </a:r>
          </a:p>
          <a:p>
            <a:pPr lvl="0"/>
            <a:r>
              <a:rPr lang="en-IN" dirty="0"/>
              <a:t>Acoustics Based Condition Monitoring</a:t>
            </a:r>
            <a:endParaRPr lang="en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4336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ctrTitle" idx="4294967295"/>
          </p:nvPr>
        </p:nvSpPr>
        <p:spPr>
          <a:xfrm>
            <a:off x="685800" y="2527534"/>
            <a:ext cx="7480115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sz="2800" dirty="0" smtClean="0"/>
              <a:t>What is </a:t>
            </a:r>
            <a:r>
              <a:rPr lang="en-IN" sz="2800" dirty="0">
                <a:solidFill>
                  <a:srgbClr val="F44336"/>
                </a:solidFill>
              </a:rPr>
              <a:t>Audio </a:t>
            </a:r>
            <a:r>
              <a:rPr lang="en-IN" sz="2800" dirty="0" smtClean="0">
                <a:solidFill>
                  <a:srgbClr val="F44336"/>
                </a:solidFill>
              </a:rPr>
              <a:t>Fingerprinting?</a:t>
            </a:r>
            <a:endParaRPr lang="en-IN" sz="2800" dirty="0">
              <a:solidFill>
                <a:srgbClr val="F44336"/>
              </a:solidFill>
            </a:endParaRPr>
          </a:p>
        </p:txBody>
      </p:sp>
      <p:sp>
        <p:nvSpPr>
          <p:cNvPr id="124" name="Shape 124"/>
          <p:cNvSpPr txBox="1">
            <a:spLocks noGrp="1"/>
          </p:cNvSpPr>
          <p:nvPr>
            <p:ph type="subTitle" idx="4294967295"/>
          </p:nvPr>
        </p:nvSpPr>
        <p:spPr>
          <a:xfrm>
            <a:off x="685800" y="3716354"/>
            <a:ext cx="5684855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just">
              <a:spcBef>
                <a:spcPts val="0"/>
              </a:spcBef>
              <a:buNone/>
            </a:pPr>
            <a:r>
              <a:rPr lang="en-IN" dirty="0" smtClean="0"/>
              <a:t>A condensed </a:t>
            </a:r>
            <a:r>
              <a:rPr lang="en-IN" dirty="0"/>
              <a:t>digital summary, deterministically generated from an audio signal, that can be used to identify an audio sample or quickly locate similar items in an audio database.</a:t>
            </a:r>
            <a:endParaRPr lang="en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683631"/>
            <a:ext cx="2703007" cy="113796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513" y="350889"/>
            <a:ext cx="5324100" cy="485699"/>
          </a:xfrm>
        </p:spPr>
        <p:txBody>
          <a:bodyPr/>
          <a:lstStyle/>
          <a:p>
            <a:r>
              <a:rPr lang="en-US" dirty="0" smtClean="0"/>
              <a:t>The Setup</a:t>
            </a:r>
            <a:endParaRPr lang="en-IN" dirty="0"/>
          </a:p>
        </p:txBody>
      </p:sp>
      <p:sp>
        <p:nvSpPr>
          <p:cNvPr id="3" name="Rectangle 2"/>
          <p:cNvSpPr/>
          <p:nvPr/>
        </p:nvSpPr>
        <p:spPr>
          <a:xfrm>
            <a:off x="1540972" y="1326382"/>
            <a:ext cx="3155182" cy="315518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4-Point Star 3"/>
          <p:cNvSpPr/>
          <p:nvPr/>
        </p:nvSpPr>
        <p:spPr>
          <a:xfrm>
            <a:off x="2701556" y="2486966"/>
            <a:ext cx="834013" cy="834013"/>
          </a:xfrm>
          <a:prstGeom prst="star4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Shape 110"/>
          <p:cNvSpPr txBox="1">
            <a:spLocks/>
          </p:cNvSpPr>
          <p:nvPr/>
        </p:nvSpPr>
        <p:spPr>
          <a:xfrm>
            <a:off x="2827924" y="4481563"/>
            <a:ext cx="869870" cy="48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Montserrat"/>
              <a:buNone/>
              <a:defRPr sz="1200" b="1" i="0" u="none" strike="noStrike" cap="non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dirty="0" smtClean="0"/>
              <a:t>Lift car</a:t>
            </a:r>
            <a:endParaRPr lang="en" dirty="0"/>
          </a:p>
        </p:txBody>
      </p:sp>
      <p:sp>
        <p:nvSpPr>
          <p:cNvPr id="15" name="Shape 110"/>
          <p:cNvSpPr txBox="1">
            <a:spLocks/>
          </p:cNvSpPr>
          <p:nvPr/>
        </p:nvSpPr>
        <p:spPr>
          <a:xfrm>
            <a:off x="2155401" y="3320979"/>
            <a:ext cx="2601041" cy="48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Montserrat"/>
              <a:buNone/>
              <a:defRPr sz="1200" b="1" i="0" u="none" strike="noStrike" cap="non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dirty="0" smtClean="0"/>
              <a:t>Audio Recording Device</a:t>
            </a:r>
            <a:endParaRPr lang="en" dirty="0"/>
          </a:p>
        </p:txBody>
      </p:sp>
      <p:sp>
        <p:nvSpPr>
          <p:cNvPr id="5" name="Rectangle 4"/>
          <p:cNvSpPr/>
          <p:nvPr/>
        </p:nvSpPr>
        <p:spPr>
          <a:xfrm>
            <a:off x="1286189" y="1326382"/>
            <a:ext cx="254783" cy="1577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/>
          <p:cNvSpPr/>
          <p:nvPr/>
        </p:nvSpPr>
        <p:spPr>
          <a:xfrm>
            <a:off x="1286189" y="2903972"/>
            <a:ext cx="254783" cy="1577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Shape 111"/>
          <p:cNvSpPr txBox="1">
            <a:spLocks noGrp="1"/>
          </p:cNvSpPr>
          <p:nvPr>
            <p:ph type="body" idx="1"/>
          </p:nvPr>
        </p:nvSpPr>
        <p:spPr>
          <a:xfrm>
            <a:off x="4558356" y="3691157"/>
            <a:ext cx="2970076" cy="2255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 smtClean="0"/>
              <a:t>The audio recording can be the CCTV’s internal mic</a:t>
            </a:r>
            <a:endParaRPr lang="e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23000" t="-9000" r="-8000" b="-9000"/>
          </a:stretch>
        </a:blip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381100" y="2798525"/>
            <a:ext cx="1870499" cy="1880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What </a:t>
            </a:r>
            <a:r>
              <a:rPr lang="en" dirty="0" smtClean="0">
                <a:solidFill>
                  <a:srgbClr val="607D8B"/>
                </a:solidFill>
              </a:rPr>
              <a:t>BIG</a:t>
            </a:r>
            <a:r>
              <a:rPr lang="en" dirty="0" smtClean="0"/>
              <a:t> IMPACT?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 b="0" dirty="0" smtClean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Why ?</a:t>
            </a:r>
            <a:endParaRPr lang="en" sz="3000" b="0" dirty="0">
              <a:solidFill>
                <a:srgbClr val="CCCCCC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ctrTitle"/>
          </p:nvPr>
        </p:nvSpPr>
        <p:spPr>
          <a:xfrm>
            <a:off x="254896" y="1870429"/>
            <a:ext cx="4497858" cy="298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 dirty="0">
                <a:solidFill>
                  <a:schemeClr val="accent3">
                    <a:lumMod val="75000"/>
                  </a:schemeClr>
                </a:solidFill>
              </a:rPr>
              <a:t>2</a:t>
            </a:r>
            <a:r>
              <a:rPr lang="en" sz="7200" dirty="0" smtClean="0">
                <a:solidFill>
                  <a:schemeClr val="accent3">
                    <a:lumMod val="75000"/>
                  </a:schemeClr>
                </a:solidFill>
              </a:rPr>
              <a:t>.</a:t>
            </a:r>
            <a:endParaRPr lang="en" sz="7200" dirty="0">
              <a:solidFill>
                <a:schemeClr val="accent3">
                  <a:lumMod val="75000"/>
                </a:schemeClr>
              </a:solidFill>
            </a:endParaRPr>
          </a:p>
          <a:p>
            <a:pPr lvl="0"/>
            <a:r>
              <a:rPr lang="en-IN" dirty="0" smtClean="0"/>
              <a:t>ETA and Vacancy Display</a:t>
            </a:r>
            <a:endParaRPr lang="en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7672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ctrTitle" idx="4294967295"/>
          </p:nvPr>
        </p:nvSpPr>
        <p:spPr>
          <a:xfrm>
            <a:off x="685800" y="2527534"/>
            <a:ext cx="7480115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sz="2800" dirty="0" smtClean="0"/>
              <a:t>What are </a:t>
            </a:r>
            <a:r>
              <a:rPr lang="en" sz="2800" dirty="0" smtClean="0">
                <a:solidFill>
                  <a:schemeClr val="accent5">
                    <a:lumMod val="75000"/>
                  </a:schemeClr>
                </a:solidFill>
              </a:rPr>
              <a:t>ETA and Vacancy?</a:t>
            </a:r>
            <a:endParaRPr lang="en-IN" sz="28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24" name="Shape 124"/>
          <p:cNvSpPr txBox="1">
            <a:spLocks noGrp="1"/>
          </p:cNvSpPr>
          <p:nvPr>
            <p:ph type="subTitle" idx="4294967295"/>
          </p:nvPr>
        </p:nvSpPr>
        <p:spPr>
          <a:xfrm>
            <a:off x="685800" y="3716354"/>
            <a:ext cx="5684855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just">
              <a:spcBef>
                <a:spcPts val="0"/>
              </a:spcBef>
              <a:buNone/>
            </a:pPr>
            <a:r>
              <a:rPr lang="en-IN" dirty="0" smtClean="0"/>
              <a:t>Estimated arrival time of the car to the current floor along with an indication of vacant spots in the car.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423276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513" y="350889"/>
            <a:ext cx="5324100" cy="485699"/>
          </a:xfrm>
        </p:spPr>
        <p:txBody>
          <a:bodyPr/>
          <a:lstStyle/>
          <a:p>
            <a:r>
              <a:rPr lang="en-US" dirty="0" smtClean="0"/>
              <a:t>The Setup</a:t>
            </a:r>
            <a:endParaRPr lang="en-IN" dirty="0"/>
          </a:p>
        </p:txBody>
      </p:sp>
      <p:sp>
        <p:nvSpPr>
          <p:cNvPr id="3" name="Rectangle 2"/>
          <p:cNvSpPr/>
          <p:nvPr/>
        </p:nvSpPr>
        <p:spPr>
          <a:xfrm>
            <a:off x="1540972" y="1326382"/>
            <a:ext cx="3155182" cy="315518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Shape 110"/>
          <p:cNvSpPr txBox="1">
            <a:spLocks/>
          </p:cNvSpPr>
          <p:nvPr/>
        </p:nvSpPr>
        <p:spPr>
          <a:xfrm>
            <a:off x="2827924" y="4481563"/>
            <a:ext cx="869870" cy="48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Montserrat"/>
              <a:buNone/>
              <a:defRPr sz="1200" b="1" i="0" u="none" strike="noStrike" cap="non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dirty="0" smtClean="0"/>
              <a:t>Lift car</a:t>
            </a:r>
            <a:endParaRPr lang="en" dirty="0"/>
          </a:p>
        </p:txBody>
      </p:sp>
      <p:sp>
        <p:nvSpPr>
          <p:cNvPr id="15" name="Shape 110"/>
          <p:cNvSpPr txBox="1">
            <a:spLocks/>
          </p:cNvSpPr>
          <p:nvPr/>
        </p:nvSpPr>
        <p:spPr>
          <a:xfrm>
            <a:off x="3511251" y="3394350"/>
            <a:ext cx="2601041" cy="48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Montserrat"/>
              <a:buNone/>
              <a:defRPr sz="1200" b="1" i="0" u="none" strike="noStrike" cap="non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sz="12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dirty="0" smtClean="0"/>
              <a:t>CCTV</a:t>
            </a:r>
            <a:endParaRPr lang="en" dirty="0"/>
          </a:p>
        </p:txBody>
      </p:sp>
      <p:sp>
        <p:nvSpPr>
          <p:cNvPr id="5" name="Rectangle 4"/>
          <p:cNvSpPr/>
          <p:nvPr/>
        </p:nvSpPr>
        <p:spPr>
          <a:xfrm>
            <a:off x="1286189" y="1326382"/>
            <a:ext cx="254783" cy="1577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/>
          <p:cNvSpPr/>
          <p:nvPr/>
        </p:nvSpPr>
        <p:spPr>
          <a:xfrm>
            <a:off x="1286189" y="2903972"/>
            <a:ext cx="254783" cy="1577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rapezoid 5"/>
          <p:cNvSpPr/>
          <p:nvPr/>
        </p:nvSpPr>
        <p:spPr>
          <a:xfrm>
            <a:off x="3647748" y="2290960"/>
            <a:ext cx="1043152" cy="1187669"/>
          </a:xfrm>
          <a:custGeom>
            <a:avLst/>
            <a:gdLst>
              <a:gd name="connsiteX0" fmla="*/ 0 w 998483"/>
              <a:gd name="connsiteY0" fmla="*/ 1127724 h 1127724"/>
              <a:gd name="connsiteX1" fmla="*/ 249621 w 998483"/>
              <a:gd name="connsiteY1" fmla="*/ 0 h 1127724"/>
              <a:gd name="connsiteX2" fmla="*/ 748862 w 998483"/>
              <a:gd name="connsiteY2" fmla="*/ 0 h 1127724"/>
              <a:gd name="connsiteX3" fmla="*/ 998483 w 998483"/>
              <a:gd name="connsiteY3" fmla="*/ 1127724 h 1127724"/>
              <a:gd name="connsiteX4" fmla="*/ 0 w 998483"/>
              <a:gd name="connsiteY4" fmla="*/ 1127724 h 1127724"/>
              <a:gd name="connsiteX0" fmla="*/ 0 w 1156138"/>
              <a:gd name="connsiteY0" fmla="*/ 244855 h 1127724"/>
              <a:gd name="connsiteX1" fmla="*/ 407276 w 1156138"/>
              <a:gd name="connsiteY1" fmla="*/ 0 h 1127724"/>
              <a:gd name="connsiteX2" fmla="*/ 906517 w 1156138"/>
              <a:gd name="connsiteY2" fmla="*/ 0 h 1127724"/>
              <a:gd name="connsiteX3" fmla="*/ 1156138 w 1156138"/>
              <a:gd name="connsiteY3" fmla="*/ 1127724 h 1127724"/>
              <a:gd name="connsiteX4" fmla="*/ 0 w 1156138"/>
              <a:gd name="connsiteY4" fmla="*/ 244855 h 1127724"/>
              <a:gd name="connsiteX0" fmla="*/ 0 w 906517"/>
              <a:gd name="connsiteY0" fmla="*/ 244855 h 1432524"/>
              <a:gd name="connsiteX1" fmla="*/ 407276 w 906517"/>
              <a:gd name="connsiteY1" fmla="*/ 0 h 1432524"/>
              <a:gd name="connsiteX2" fmla="*/ 906517 w 906517"/>
              <a:gd name="connsiteY2" fmla="*/ 0 h 1432524"/>
              <a:gd name="connsiteX3" fmla="*/ 94594 w 906517"/>
              <a:gd name="connsiteY3" fmla="*/ 1432524 h 1432524"/>
              <a:gd name="connsiteX4" fmla="*/ 0 w 906517"/>
              <a:gd name="connsiteY4" fmla="*/ 244855 h 1432524"/>
              <a:gd name="connsiteX0" fmla="*/ 0 w 1064172"/>
              <a:gd name="connsiteY0" fmla="*/ 244855 h 1566041"/>
              <a:gd name="connsiteX1" fmla="*/ 407276 w 1064172"/>
              <a:gd name="connsiteY1" fmla="*/ 0 h 1566041"/>
              <a:gd name="connsiteX2" fmla="*/ 1064172 w 1064172"/>
              <a:gd name="connsiteY2" fmla="*/ 1566041 h 1566041"/>
              <a:gd name="connsiteX3" fmla="*/ 94594 w 1064172"/>
              <a:gd name="connsiteY3" fmla="*/ 1432524 h 1566041"/>
              <a:gd name="connsiteX4" fmla="*/ 0 w 1064172"/>
              <a:gd name="connsiteY4" fmla="*/ 244855 h 1566041"/>
              <a:gd name="connsiteX0" fmla="*/ 0 w 1064172"/>
              <a:gd name="connsiteY0" fmla="*/ 0 h 1321186"/>
              <a:gd name="connsiteX1" fmla="*/ 1037897 w 1064172"/>
              <a:gd name="connsiteY1" fmla="*/ 291173 h 1321186"/>
              <a:gd name="connsiteX2" fmla="*/ 1064172 w 1064172"/>
              <a:gd name="connsiteY2" fmla="*/ 1321186 h 1321186"/>
              <a:gd name="connsiteX3" fmla="*/ 94594 w 1064172"/>
              <a:gd name="connsiteY3" fmla="*/ 1187669 h 1321186"/>
              <a:gd name="connsiteX4" fmla="*/ 0 w 1064172"/>
              <a:gd name="connsiteY4" fmla="*/ 0 h 1321186"/>
              <a:gd name="connsiteX0" fmla="*/ 0 w 1037897"/>
              <a:gd name="connsiteY0" fmla="*/ 0 h 1187669"/>
              <a:gd name="connsiteX1" fmla="*/ 1037897 w 1037897"/>
              <a:gd name="connsiteY1" fmla="*/ 291173 h 1187669"/>
              <a:gd name="connsiteX2" fmla="*/ 1011621 w 1037897"/>
              <a:gd name="connsiteY2" fmla="*/ 753627 h 1187669"/>
              <a:gd name="connsiteX3" fmla="*/ 94594 w 1037897"/>
              <a:gd name="connsiteY3" fmla="*/ 1187669 h 1187669"/>
              <a:gd name="connsiteX4" fmla="*/ 0 w 1037897"/>
              <a:gd name="connsiteY4" fmla="*/ 0 h 1187669"/>
              <a:gd name="connsiteX0" fmla="*/ 0 w 1043152"/>
              <a:gd name="connsiteY0" fmla="*/ 0 h 1187669"/>
              <a:gd name="connsiteX1" fmla="*/ 1037897 w 1043152"/>
              <a:gd name="connsiteY1" fmla="*/ 291173 h 1187669"/>
              <a:gd name="connsiteX2" fmla="*/ 1043152 w 1043152"/>
              <a:gd name="connsiteY2" fmla="*/ 795669 h 1187669"/>
              <a:gd name="connsiteX3" fmla="*/ 94594 w 1043152"/>
              <a:gd name="connsiteY3" fmla="*/ 1187669 h 1187669"/>
              <a:gd name="connsiteX4" fmla="*/ 0 w 1043152"/>
              <a:gd name="connsiteY4" fmla="*/ 0 h 1187669"/>
              <a:gd name="connsiteX0" fmla="*/ 0 w 1043152"/>
              <a:gd name="connsiteY0" fmla="*/ 0 h 1187669"/>
              <a:gd name="connsiteX1" fmla="*/ 1037897 w 1043152"/>
              <a:gd name="connsiteY1" fmla="*/ 291173 h 1187669"/>
              <a:gd name="connsiteX2" fmla="*/ 1043152 w 1043152"/>
              <a:gd name="connsiteY2" fmla="*/ 795669 h 1187669"/>
              <a:gd name="connsiteX3" fmla="*/ 21022 w 1043152"/>
              <a:gd name="connsiteY3" fmla="*/ 1187669 h 1187669"/>
              <a:gd name="connsiteX4" fmla="*/ 0 w 1043152"/>
              <a:gd name="connsiteY4" fmla="*/ 0 h 1187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3152" h="1187669">
                <a:moveTo>
                  <a:pt x="0" y="0"/>
                </a:moveTo>
                <a:lnTo>
                  <a:pt x="1037897" y="291173"/>
                </a:lnTo>
                <a:cubicBezTo>
                  <a:pt x="1039649" y="459338"/>
                  <a:pt x="1041400" y="627504"/>
                  <a:pt x="1043152" y="795669"/>
                </a:cubicBezTo>
                <a:lnTo>
                  <a:pt x="21022" y="118766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/>
          <p:cNvSpPr/>
          <p:nvPr/>
        </p:nvSpPr>
        <p:spPr>
          <a:xfrm>
            <a:off x="4602147" y="2592473"/>
            <a:ext cx="100483" cy="51246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9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99"/>
          <p:cNvSpPr txBox="1">
            <a:spLocks/>
          </p:cNvSpPr>
          <p:nvPr/>
        </p:nvSpPr>
        <p:spPr>
          <a:xfrm>
            <a:off x="174510" y="100483"/>
            <a:ext cx="1684436" cy="67324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sz="3600" dirty="0" smtClean="0">
                <a:solidFill>
                  <a:schemeClr val="accent3">
                    <a:lumMod val="75000"/>
                  </a:schemeClr>
                </a:solidFill>
                <a:latin typeface="Montserrat" panose="020B0604020202020204" charset="0"/>
              </a:rPr>
              <a:t>Demo</a:t>
            </a:r>
            <a:endParaRPr lang="en" sz="700" dirty="0">
              <a:latin typeface="Montserrat" panose="020B0604020202020204" charset="0"/>
            </a:endParaRPr>
          </a:p>
        </p:txBody>
      </p:sp>
      <p:pic>
        <p:nvPicPr>
          <p:cNvPr id="4" name="test_fin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3761" y="701953"/>
            <a:ext cx="7664485" cy="430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52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adwal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</TotalTime>
  <Words>145</Words>
  <Application>Microsoft Office PowerPoint</Application>
  <PresentationFormat>On-screen Show (16:9)</PresentationFormat>
  <Paragraphs>39</Paragraphs>
  <Slides>16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Montserrat</vt:lpstr>
      <vt:lpstr>Karla</vt:lpstr>
      <vt:lpstr>Cadwal template</vt:lpstr>
      <vt:lpstr>PowerPoint Presentation</vt:lpstr>
      <vt:lpstr>1. Acoustics Based Condition Monitoring</vt:lpstr>
      <vt:lpstr>What is Audio Fingerprinting?</vt:lpstr>
      <vt:lpstr>The Setup</vt:lpstr>
      <vt:lpstr>What BIG IMPACT? Why ?</vt:lpstr>
      <vt:lpstr>2. ETA and Vacancy Display</vt:lpstr>
      <vt:lpstr>What are ETA and Vacancy?</vt:lpstr>
      <vt:lpstr>The Setup</vt:lpstr>
      <vt:lpstr>PowerPoint Presentation</vt:lpstr>
      <vt:lpstr>What BIG IMPACT? Why ?</vt:lpstr>
      <vt:lpstr>3. User Feedback</vt:lpstr>
      <vt:lpstr>The Setup</vt:lpstr>
      <vt:lpstr>What BIG IMPACT? Why ?</vt:lpstr>
      <vt:lpstr>CTC</vt:lpstr>
      <vt:lpstr>The Setup</vt:lpstr>
      <vt:lpstr>THANKS!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404</dc:title>
  <cp:lastModifiedBy>Anush Kumar</cp:lastModifiedBy>
  <cp:revision>21</cp:revision>
  <dcterms:modified xsi:type="dcterms:W3CDTF">2017-03-04T02:29:10Z</dcterms:modified>
</cp:coreProperties>
</file>